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4" r:id="rId10"/>
    <p:sldId id="263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8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ekerekített téglalap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Lekerekített téglalap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Cím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0" name="Alcím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9" name="Dátum hely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1" name="Dia számának hely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ekerekített téglalap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Lekerekített téglalap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kerekített téglalap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ekerekített téglalap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 sarkán kerekített téglalap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ekerekített téglalap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Lekerekített téglalap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ím hely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99CB88-5E1A-4FAC-892A-60949ACB1F6F}" type="datetimeFigureOut">
              <a:rPr lang="en-US" smtClean="0"/>
              <a:pPr/>
              <a:t>10/11/2025</a:t>
            </a:fld>
            <a:endParaRPr lang="en-US"/>
          </a:p>
        </p:txBody>
      </p:sp>
      <p:sp>
        <p:nvSpPr>
          <p:cNvPr id="18" name="Élőláb hely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 smtClean="0"/>
              <a:t>Elsüllyedés helyett belemerülés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2800" dirty="0" smtClean="0"/>
              <a:t>avagy</a:t>
            </a:r>
            <a:br>
              <a:rPr lang="hu-HU" sz="2800" dirty="0" smtClean="0"/>
            </a:br>
            <a:r>
              <a:rPr lang="hu-HU" sz="2800" dirty="0" smtClean="0"/>
              <a:t>a keresztség szövetsége</a:t>
            </a:r>
            <a:endParaRPr lang="hu-HU" sz="2800" dirty="0"/>
          </a:p>
        </p:txBody>
      </p:sp>
      <p:pic>
        <p:nvPicPr>
          <p:cNvPr id="1026" name="Picture 2" descr="Keresztelé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071810"/>
            <a:ext cx="1752600" cy="2609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AZ ÚJ ÁLLAMPOLGÁRSÁG.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keresztség olyan, mint…</a:t>
            </a:r>
          </a:p>
          <a:p>
            <a:r>
              <a:rPr lang="hu-HU" dirty="0" err="1" smtClean="0"/>
              <a:t>Ef</a:t>
            </a:r>
            <a:r>
              <a:rPr lang="hu-HU" dirty="0" smtClean="0"/>
              <a:t> 2,19:</a:t>
            </a:r>
          </a:p>
          <a:p>
            <a:pPr>
              <a:buNone/>
            </a:pPr>
            <a:r>
              <a:rPr lang="hu-HU" dirty="0" smtClean="0"/>
              <a:t>Ezért tehát nem vagytok többé idegenek és jövevények, hanem polgártársai a szenteknek és háza népe Istennek.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MEGTISZTULÁS – MEGMENEKÜLÉS.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keresztség olyan,mint…</a:t>
            </a:r>
          </a:p>
          <a:p>
            <a:r>
              <a:rPr lang="hu-HU" dirty="0" smtClean="0"/>
              <a:t>1 </a:t>
            </a:r>
            <a:r>
              <a:rPr lang="hu-HU" dirty="0" err="1" smtClean="0"/>
              <a:t>Pt</a:t>
            </a:r>
            <a:r>
              <a:rPr lang="hu-HU" dirty="0" smtClean="0"/>
              <a:t>  2,21:</a:t>
            </a:r>
          </a:p>
          <a:p>
            <a:pPr algn="ctr">
              <a:buNone/>
            </a:pPr>
            <a:r>
              <a:rPr lang="hu-HU" dirty="0" smtClean="0"/>
              <a:t>Most pedig titeket is megment ennek képmása, a keresztség, amely nem a test szennyének lemosása, hanem könyörgés Istenhez jó lelkiismeretért a feltámadt Jézus Krisztus által…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Mibe, kibe kapaszkodtál meg?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Érezted-e már, hogy viharban az életed? </a:t>
            </a:r>
          </a:p>
          <a:p>
            <a:r>
              <a:rPr lang="hu-HU" dirty="0" smtClean="0"/>
              <a:t>Átéltél már olyan pillanatot, amikor nehézzé vált minden?</a:t>
            </a:r>
          </a:p>
          <a:p>
            <a:r>
              <a:rPr lang="hu-HU" dirty="0" smtClean="0"/>
              <a:t>Miért vagy leginkább hálás az életedben? </a:t>
            </a:r>
          </a:p>
          <a:p>
            <a:endParaRPr lang="hu-HU" dirty="0"/>
          </a:p>
        </p:txBody>
      </p:sp>
      <p:pic>
        <p:nvPicPr>
          <p:cNvPr id="8194" name="Picture 2" descr="Jézus vízen jár | Jézus éle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2714620"/>
            <a:ext cx="3857652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 vagyok keresztelve!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Ki emlékezik a keresztségére? </a:t>
            </a:r>
          </a:p>
          <a:p>
            <a:r>
              <a:rPr lang="hu-HU" dirty="0" err="1" smtClean="0"/>
              <a:t>--mert</a:t>
            </a:r>
            <a:r>
              <a:rPr lang="hu-HU" dirty="0" smtClean="0"/>
              <a:t>  szülei meséltek róla…</a:t>
            </a:r>
          </a:p>
          <a:p>
            <a:r>
              <a:rPr lang="hu-HU" dirty="0" err="1" smtClean="0"/>
              <a:t>--mert</a:t>
            </a:r>
            <a:r>
              <a:rPr lang="hu-HU" dirty="0" smtClean="0"/>
              <a:t> fényképeket, emléklapot látott…</a:t>
            </a:r>
          </a:p>
          <a:p>
            <a:r>
              <a:rPr lang="hu-HU" dirty="0" err="1" smtClean="0"/>
              <a:t>--mert</a:t>
            </a:r>
            <a:r>
              <a:rPr lang="hu-HU" dirty="0" smtClean="0"/>
              <a:t> átélte, személyes emlékei vannak </a:t>
            </a:r>
          </a:p>
          <a:p>
            <a:endParaRPr lang="hu-HU" dirty="0"/>
          </a:p>
        </p:txBody>
      </p:sp>
      <p:sp>
        <p:nvSpPr>
          <p:cNvPr id="7170" name="AutoShape 2" descr="Keresztelés - Ceglédi Evangélikus Egyházközsé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172" name="AutoShape 4" descr="Keresztelés - Ceglédi Evangélikus Egyházközsé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7174" name="Picture 6" descr="Keresztelés - Ceglédi Evangélikus Egyházközsé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3143248"/>
            <a:ext cx="4143364" cy="2182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</a:rPr>
              <a:t>MEGHALÁS – FELTÁMADÁS.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u-HU" dirty="0" smtClean="0"/>
              <a:t>A keresztség olyan, mint a…</a:t>
            </a:r>
          </a:p>
          <a:p>
            <a:r>
              <a:rPr lang="hu-HU" dirty="0" err="1" smtClean="0"/>
              <a:t>Rm</a:t>
            </a:r>
            <a:r>
              <a:rPr lang="hu-HU" dirty="0" smtClean="0"/>
              <a:t> 6.3-7.</a:t>
            </a:r>
          </a:p>
          <a:p>
            <a:pPr algn="ctr">
              <a:buNone/>
            </a:pPr>
            <a:r>
              <a:rPr lang="hu-HU" dirty="0" smtClean="0"/>
              <a:t>„</a:t>
            </a:r>
            <a:r>
              <a:rPr lang="hu-HU" baseline="30000" dirty="0" smtClean="0"/>
              <a:t> </a:t>
            </a:r>
            <a:r>
              <a:rPr lang="hu-HU" dirty="0" smtClean="0"/>
              <a:t>Vagy nem tudjátok, hogy mi, akik Krisztus Jézusba kereszteltettünk, az ő halálába kereszteltettünk?</a:t>
            </a:r>
            <a:r>
              <a:rPr lang="hu-HU" u="sng" dirty="0" smtClean="0"/>
              <a:t> </a:t>
            </a:r>
            <a:r>
              <a:rPr lang="hu-HU" dirty="0" smtClean="0"/>
              <a:t>A keresztség által ugyanis eltemettettünk vele a halálba, hogy amiképpen Krisztus feltámadt a halálból az Atya dicsősége által, úgy mi is új életben járjunk.</a:t>
            </a:r>
            <a:r>
              <a:rPr lang="hu-HU" baseline="30000" dirty="0" smtClean="0"/>
              <a:t> </a:t>
            </a:r>
            <a:r>
              <a:rPr lang="hu-HU" dirty="0" smtClean="0"/>
              <a:t>Ha ugyanis eggyé lettünk vele halálának hasonlóságában, még inkább eggyé leszünk vele feltámadásának hasonlóságában is.</a:t>
            </a:r>
            <a:r>
              <a:rPr lang="hu-HU" u="sng" dirty="0" smtClean="0"/>
              <a:t> </a:t>
            </a:r>
            <a:r>
              <a:rPr lang="hu-HU" dirty="0" smtClean="0"/>
              <a:t>Hiszen tudjuk, hogy a mi </a:t>
            </a:r>
            <a:r>
              <a:rPr lang="hu-HU" dirty="0" err="1" smtClean="0"/>
              <a:t>óemberünk</a:t>
            </a:r>
            <a:r>
              <a:rPr lang="hu-HU" dirty="0" smtClean="0"/>
              <a:t> megfeszíttetett vele, hogy </a:t>
            </a:r>
            <a:r>
              <a:rPr lang="hu-HU" dirty="0" err="1" smtClean="0"/>
              <a:t>megerőtlenüljön</a:t>
            </a:r>
            <a:r>
              <a:rPr lang="hu-HU" dirty="0" smtClean="0"/>
              <a:t> a bűn hatalmában álló test, hogy többé ne szolgáljunk a bűnnek.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A BEOLTATÁS A NEMES TŐBE.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keresztség olyan, mint…</a:t>
            </a:r>
          </a:p>
          <a:p>
            <a:r>
              <a:rPr lang="hu-HU" dirty="0" err="1" smtClean="0"/>
              <a:t>Rm</a:t>
            </a:r>
            <a:r>
              <a:rPr lang="hu-HU" dirty="0" smtClean="0"/>
              <a:t> 11,17-18:</a:t>
            </a:r>
            <a:r>
              <a:rPr lang="hu-HU" baseline="30000" dirty="0" smtClean="0"/>
              <a:t> </a:t>
            </a:r>
          </a:p>
          <a:p>
            <a:pPr algn="ctr">
              <a:buNone/>
            </a:pPr>
            <a:r>
              <a:rPr lang="hu-HU" dirty="0" smtClean="0"/>
              <a:t>Ha azonban az ágak közül egyesek kitörettek, te pedig vad olajfa létedre beoltattál közéjük, és az olajfa gyökerének éltető nedvéből részesültél,</a:t>
            </a:r>
            <a:r>
              <a:rPr lang="hu-HU" baseline="30000" dirty="0" smtClean="0"/>
              <a:t> </a:t>
            </a:r>
            <a:r>
              <a:rPr lang="hu-HU" dirty="0" smtClean="0"/>
              <a:t>ne dicsekedj az ágakkal szemben. Ha mégis dicsekszel: nem te hordozod a gyökeret, hanem a gyökér téged.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AZ EGY TESTTÉ VÁLÁS KRISZTUSBAN.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 keresztség olyan, mint…</a:t>
            </a:r>
          </a:p>
          <a:p>
            <a:r>
              <a:rPr lang="hu-HU" dirty="0" smtClean="0"/>
              <a:t>1KOr 12.12-13:</a:t>
            </a:r>
          </a:p>
          <a:p>
            <a:r>
              <a:rPr lang="hu-HU" dirty="0" smtClean="0"/>
              <a:t>Mert ahogyan a test egy, bár sok tagja van, de a test valamennyi tagja, noha sokan vannak, mégis egy test, ugyanúgy a Krisztus is.</a:t>
            </a:r>
            <a:r>
              <a:rPr lang="hu-HU" u="sng" dirty="0" smtClean="0"/>
              <a:t> </a:t>
            </a:r>
            <a:r>
              <a:rPr lang="hu-HU" dirty="0" smtClean="0"/>
              <a:t>Hiszen egy Lélek által mi is mindnyájan egy testté kereszteltettünk, akár zsidók, akár görögök, akár rabszolgák, akár szabadok, és mindnyájan egy Lélekkel itattattunk meg.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AZ ÚJ RUHA FELVÉTELE.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keresztség olyan, mint…</a:t>
            </a:r>
          </a:p>
          <a:p>
            <a:r>
              <a:rPr lang="hu-HU" dirty="0" err="1" smtClean="0"/>
              <a:t>Gal</a:t>
            </a:r>
            <a:r>
              <a:rPr lang="hu-HU" dirty="0" smtClean="0"/>
              <a:t> 3,27: </a:t>
            </a:r>
          </a:p>
          <a:p>
            <a:pPr>
              <a:buNone/>
            </a:pPr>
            <a:r>
              <a:rPr lang="hu-HU" dirty="0" smtClean="0"/>
              <a:t>Akik Krisztusba keresztelkedtetek meg, Krisztust öltöttétek magatokra.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FF0000"/>
                </a:solidFill>
              </a:rPr>
              <a:t>TÁVOLIAK</a:t>
            </a:r>
            <a:r>
              <a:rPr lang="hu-HU" dirty="0" smtClean="0"/>
              <a:t> </a:t>
            </a:r>
            <a:r>
              <a:rPr lang="hu-HU" dirty="0" smtClean="0">
                <a:solidFill>
                  <a:srgbClr val="FF0000"/>
                </a:solidFill>
              </a:rPr>
              <a:t>KÖZELKERÜLÉSE</a:t>
            </a:r>
            <a:r>
              <a:rPr lang="hu-HU" dirty="0" smtClean="0"/>
              <a:t>.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keresztség olyan, mint…</a:t>
            </a:r>
          </a:p>
          <a:p>
            <a:r>
              <a:rPr lang="hu-HU" dirty="0" err="1" smtClean="0"/>
              <a:t>Ef</a:t>
            </a:r>
            <a:r>
              <a:rPr lang="hu-HU" dirty="0" smtClean="0"/>
              <a:t> 2,13:</a:t>
            </a:r>
          </a:p>
          <a:p>
            <a:pPr algn="ctr">
              <a:buNone/>
            </a:pPr>
            <a:r>
              <a:rPr lang="hu-HU" dirty="0" smtClean="0"/>
              <a:t>Most pedig Krisztus Jézusban ti, akik egykor távol voltatok, közel kerültetek Krisztus vére által.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AZ ÚJ SAROKKŐRE VALÓ ÉPÜLÉS.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keresztség olyan, mint…</a:t>
            </a:r>
          </a:p>
          <a:p>
            <a:r>
              <a:rPr lang="hu-HU" dirty="0" err="1" smtClean="0"/>
              <a:t>Ef</a:t>
            </a:r>
            <a:r>
              <a:rPr lang="hu-HU" dirty="0" smtClean="0"/>
              <a:t> 2, 20-22:</a:t>
            </a:r>
          </a:p>
          <a:p>
            <a:pPr>
              <a:buNone/>
            </a:pPr>
            <a:r>
              <a:rPr lang="hu-HU" dirty="0" smtClean="0"/>
              <a:t>Mert ráépültetek az apostolok és a próféták alapjára, a sarokkő pedig maga Krisztus Jézus,</a:t>
            </a:r>
            <a:r>
              <a:rPr lang="hu-HU" baseline="30000" dirty="0" smtClean="0"/>
              <a:t> </a:t>
            </a:r>
            <a:r>
              <a:rPr lang="hu-HU" dirty="0" smtClean="0"/>
              <a:t>akiben az egész épület egybeilleszkedik, és szent templommá növekszik az Úrban,</a:t>
            </a:r>
            <a:r>
              <a:rPr lang="hu-HU" baseline="30000" dirty="0" smtClean="0"/>
              <a:t> </a:t>
            </a:r>
            <a:r>
              <a:rPr lang="hu-HU" dirty="0" smtClean="0"/>
              <a:t>és akiben ti is együtt épültök Isten hajlékává a Lélek által.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130</TotalTime>
  <Words>482</Words>
  <Application>Microsoft Office PowerPoint</Application>
  <PresentationFormat>Diavetítés a képernyőre (4:3 oldalarány)</PresentationFormat>
  <Paragraphs>44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4" baseType="lpstr">
      <vt:lpstr>Verdana</vt:lpstr>
      <vt:lpstr>Wingdings 2</vt:lpstr>
      <vt:lpstr>Aspect</vt:lpstr>
      <vt:lpstr>Elsüllyedés helyett belemerülés</vt:lpstr>
      <vt:lpstr>Mibe, kibe kapaszkodtál meg? </vt:lpstr>
      <vt:lpstr>Meg vagyok keresztelve! </vt:lpstr>
      <vt:lpstr>MEGHALÁS – FELTÁMADÁS.</vt:lpstr>
      <vt:lpstr>A BEOLTATÁS A NEMES TŐBE.</vt:lpstr>
      <vt:lpstr>AZ EGY TESTTÉ VÁLÁS KRISZTUSBAN.</vt:lpstr>
      <vt:lpstr>AZ ÚJ RUHA FELVÉTELE.</vt:lpstr>
      <vt:lpstr>TÁVOLIAK KÖZELKERÜLÉSE. </vt:lpstr>
      <vt:lpstr>AZ ÚJ SAROKKŐRE VALÓ ÉPÜLÉS.</vt:lpstr>
      <vt:lpstr>AZ ÚJ ÁLLAMPOLGÁRSÁG.</vt:lpstr>
      <vt:lpstr>MEGTISZTULÁS – MEGMENEKÜLÉS.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Elsüllyedés helyett belemerülés</dc:title>
  <dc:creator>HP</dc:creator>
  <cp:lastModifiedBy>PC</cp:lastModifiedBy>
  <cp:revision>3</cp:revision>
  <dcterms:created xsi:type="dcterms:W3CDTF">2025-10-06T18:10:06Z</dcterms:created>
  <dcterms:modified xsi:type="dcterms:W3CDTF">2025-10-11T07:34:13Z</dcterms:modified>
</cp:coreProperties>
</file>